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 showGuides="1">
      <p:cViewPr>
        <p:scale>
          <a:sx n="71" d="100"/>
          <a:sy n="71" d="100"/>
        </p:scale>
        <p:origin x="852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EC061-5F21-42B2-BC1D-BCD2D0D58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392AFB-C48E-4E6F-9FB4-E6DAACBAC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C89E6-12A7-4BD2-A850-E24A6941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2DBC0-F711-479C-8008-056F13E1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92D33-8DED-4A79-A0DE-79F30552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6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E51D9-2AF4-408A-BE59-D94CA98B1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D72298-F613-4C58-A6C2-74B1ABF0E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CF202-99E8-4968-9EF8-444E93F0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7E2BD3-1F4A-4652-ABBF-65167B4B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7408C-3090-4D5C-8719-1C056444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79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A01CD0-B606-48F6-A78D-66E74924D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41DCC8-CA8B-4259-88D2-03985DE12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E41772-EAF6-456C-A397-0491F0C2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D005F-E71C-4E49-82DA-84EFE1F5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7DE37-EC9C-43CB-99CF-90980B88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1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96EDF-A4EC-44FB-8DC9-0BEE9967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A94397-1A10-4602-A344-277CA099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91B16-D19C-40DD-9B88-2066655A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D6949-E671-466C-B945-EFE17BDE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BBEF2B-FB85-4039-B198-B4C6DF25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00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6FB03-EBFD-494F-AD8D-3D8511F5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B1928B-E688-4606-BF32-48FC9D5B7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59796-D3EB-492B-8715-BEF2A160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6F05D1-3137-487D-AB0D-C9F7277F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B284F4-A7AD-47BA-84AD-B87A26F6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35061-D49E-4826-BDF1-89AE5DA0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B4E56-D563-4058-B5A4-EB5D376E3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31F675-77FD-4B2C-9335-241E5414D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AC68BC-BAE7-4FC0-ABBF-10240648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B41D06-24F4-44C3-9F3E-6C67E3D1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BE4607-09FD-4B27-89AB-CA671122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4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433AB-7392-4B02-BC09-B906654F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6504B2-FB6B-462E-A01D-2D3194CF2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CDECD5-CA81-4FF8-B2E1-D5B58B64E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2907C9-1286-4E0F-88A9-1E682B902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CAC2DF-ED1D-4EA8-BE38-6E88A4DD1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22E1F4-8974-493F-9786-8C4C7BBC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6DB4F3-1AC0-4D00-B656-3AFC12E2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43D189-B1BA-457A-8227-A3B8C3BF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86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A3C1E-0D75-494C-8DB4-6105E6CA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69C249-3B4C-419B-BBC7-BA6CFE45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FFF026-24D3-4BBA-B7D4-21966F95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2DBA1B-79E4-4710-BBE5-120DCE06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3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BA3A34-143C-4DE5-9B54-297116AA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CDE72F-904E-4186-830E-03575249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78B125-7B93-4DDE-AF9D-D0D520CD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89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F64D7-90FB-486C-96CA-59161005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6689DB-E243-48D1-84A9-D8E04D58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574E37-4F66-410F-BF8B-A11F48321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EB832C-3750-4E76-A8AA-BA524C11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B4198D-10D4-4051-8FAD-957165AD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5862E2-6525-49EF-B3D4-DAF90179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91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EB07E-C265-4BC9-9FE6-46F1C68B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C2A0AA-2A11-461F-9A7E-1EBC95080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7373B-72D3-4ED4-8BD1-DB08536C8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924E1C-2DC9-4D98-8393-5999C570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569221-4B68-43D8-9F01-D463754B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1BB452-3AFD-481F-9DED-9588144B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40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55C780-A84E-4FE0-B63C-EF2EB5C80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2EA124-0CF7-4109-BDCF-746F8395C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7247B-C6A9-437D-AA4A-45F45BFA1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A627-EAD7-46DB-B84D-1C60A4004BD7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6C480F-184A-4675-B82B-8C1B26D12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23F96E-2493-43F9-A2B3-2499C8E60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0850-7EF5-4FE5-B0C4-DAF26679B9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77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adroTexto 34">
            <a:extLst>
              <a:ext uri="{FF2B5EF4-FFF2-40B4-BE49-F238E27FC236}">
                <a16:creationId xmlns:a16="http://schemas.microsoft.com/office/drawing/2014/main" id="{BE358483-F756-42CC-B369-851286588B4D}"/>
              </a:ext>
            </a:extLst>
          </p:cNvPr>
          <p:cNvSpPr txBox="1"/>
          <p:nvPr/>
        </p:nvSpPr>
        <p:spPr>
          <a:xfrm>
            <a:off x="2441696" y="360278"/>
            <a:ext cx="883187" cy="694987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Disminución de la mortalidad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3.1,3.2, 3.4 6.1, 16.1</a:t>
            </a:r>
          </a:p>
        </p:txBody>
      </p:sp>
      <p:sp>
        <p:nvSpPr>
          <p:cNvPr id="172" name="CuadroTexto 35">
            <a:extLst>
              <a:ext uri="{FF2B5EF4-FFF2-40B4-BE49-F238E27FC236}">
                <a16:creationId xmlns:a16="http://schemas.microsoft.com/office/drawing/2014/main" id="{B36AAB64-8FBD-4ED7-9045-4ACBC9766912}"/>
              </a:ext>
            </a:extLst>
          </p:cNvPr>
          <p:cNvSpPr txBox="1"/>
          <p:nvPr/>
        </p:nvSpPr>
        <p:spPr>
          <a:xfrm>
            <a:off x="5525917" y="380156"/>
            <a:ext cx="880098" cy="650695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Reducción del nivel de pobreza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1.1, 1.2</a:t>
            </a:r>
          </a:p>
        </p:txBody>
      </p:sp>
      <p:sp>
        <p:nvSpPr>
          <p:cNvPr id="173" name="CuadroTexto 36">
            <a:extLst>
              <a:ext uri="{FF2B5EF4-FFF2-40B4-BE49-F238E27FC236}">
                <a16:creationId xmlns:a16="http://schemas.microsoft.com/office/drawing/2014/main" id="{CA33ED89-7BBA-4828-920D-BE45F325F1C9}"/>
              </a:ext>
            </a:extLst>
          </p:cNvPr>
          <p:cNvSpPr txBox="1"/>
          <p:nvPr/>
        </p:nvSpPr>
        <p:spPr>
          <a:xfrm>
            <a:off x="2452333" y="1280199"/>
            <a:ext cx="877379" cy="585611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Baja tasa de enfermedades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3.3, 3.4</a:t>
            </a:r>
          </a:p>
        </p:txBody>
      </p:sp>
      <p:sp>
        <p:nvSpPr>
          <p:cNvPr id="174" name="CuadroTexto 37">
            <a:extLst>
              <a:ext uri="{FF2B5EF4-FFF2-40B4-BE49-F238E27FC236}">
                <a16:creationId xmlns:a16="http://schemas.microsoft.com/office/drawing/2014/main" id="{E7CF96B7-8674-4AE3-A5E4-F21001F81058}"/>
              </a:ext>
            </a:extLst>
          </p:cNvPr>
          <p:cNvSpPr txBox="1"/>
          <p:nvPr/>
        </p:nvSpPr>
        <p:spPr>
          <a:xfrm>
            <a:off x="5518980" y="1295318"/>
            <a:ext cx="887035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Aumento en el bienestar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3.4</a:t>
            </a:r>
          </a:p>
        </p:txBody>
      </p:sp>
      <p:sp>
        <p:nvSpPr>
          <p:cNvPr id="175" name="CuadroTexto 38">
            <a:extLst>
              <a:ext uri="{FF2B5EF4-FFF2-40B4-BE49-F238E27FC236}">
                <a16:creationId xmlns:a16="http://schemas.microsoft.com/office/drawing/2014/main" id="{BDE00BA8-D9F1-400D-B0E2-E20464715C75}"/>
              </a:ext>
            </a:extLst>
          </p:cNvPr>
          <p:cNvSpPr txBox="1"/>
          <p:nvPr/>
        </p:nvSpPr>
        <p:spPr>
          <a:xfrm>
            <a:off x="2082959" y="2119857"/>
            <a:ext cx="1656725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Disminución de insalubridad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3, 6, 16</a:t>
            </a:r>
          </a:p>
        </p:txBody>
      </p:sp>
      <p:sp>
        <p:nvSpPr>
          <p:cNvPr id="176" name="CuadroTexto 39">
            <a:extLst>
              <a:ext uri="{FF2B5EF4-FFF2-40B4-BE49-F238E27FC236}">
                <a16:creationId xmlns:a16="http://schemas.microsoft.com/office/drawing/2014/main" id="{4391D423-6D38-4471-8AA4-1078FCFDFB4A}"/>
              </a:ext>
            </a:extLst>
          </p:cNvPr>
          <p:cNvSpPr txBox="1"/>
          <p:nvPr/>
        </p:nvSpPr>
        <p:spPr>
          <a:xfrm>
            <a:off x="5101578" y="2135123"/>
            <a:ext cx="1669442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Incremento de la calidad de vida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1, 2, 3</a:t>
            </a:r>
          </a:p>
        </p:txBody>
      </p:sp>
      <p:sp>
        <p:nvSpPr>
          <p:cNvPr id="177" name="CuadroTexto 44">
            <a:extLst>
              <a:ext uri="{FF2B5EF4-FFF2-40B4-BE49-F238E27FC236}">
                <a16:creationId xmlns:a16="http://schemas.microsoft.com/office/drawing/2014/main" id="{3DC517E0-6CA8-4225-B860-1698AD1CF99A}"/>
              </a:ext>
            </a:extLst>
          </p:cNvPr>
          <p:cNvSpPr txBox="1"/>
          <p:nvPr/>
        </p:nvSpPr>
        <p:spPr>
          <a:xfrm>
            <a:off x="7906555" y="2112881"/>
            <a:ext cx="1672695" cy="62828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Buena nutrición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2, 3, 4, 10</a:t>
            </a:r>
          </a:p>
        </p:txBody>
      </p:sp>
      <p:sp>
        <p:nvSpPr>
          <p:cNvPr id="178" name="CuadroTexto 49">
            <a:extLst>
              <a:ext uri="{FF2B5EF4-FFF2-40B4-BE49-F238E27FC236}">
                <a16:creationId xmlns:a16="http://schemas.microsoft.com/office/drawing/2014/main" id="{54339701-EFC9-4499-BAD3-EB3152F0E003}"/>
              </a:ext>
            </a:extLst>
          </p:cNvPr>
          <p:cNvSpPr txBox="1"/>
          <p:nvPr/>
        </p:nvSpPr>
        <p:spPr>
          <a:xfrm>
            <a:off x="3856383" y="3020639"/>
            <a:ext cx="4810539" cy="630122"/>
          </a:xfrm>
          <a:prstGeom prst="rect">
            <a:avLst/>
          </a:prstGeom>
          <a:solidFill>
            <a:srgbClr val="00B05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Adelle Sans" panose="02000503000000020004" pitchFamily="50" charset="0"/>
              </a:rPr>
              <a:t>Personas en situación de pobreza en el Estado de Puebla</a:t>
            </a:r>
          </a:p>
          <a:p>
            <a:pPr algn="ctr"/>
            <a:r>
              <a:rPr lang="es-MX" sz="1000" dirty="0">
                <a:latin typeface="Adelle Sans" panose="02000503000000020004" pitchFamily="50" charset="0"/>
              </a:rPr>
              <a:t>presentan condiciones favorables para su desarrollo integral</a:t>
            </a:r>
          </a:p>
          <a:p>
            <a:pPr algn="ctr"/>
            <a:r>
              <a:rPr lang="es-MX" sz="1000" dirty="0">
                <a:latin typeface="Adelle Sans" panose="02000503000000020004" pitchFamily="50" charset="0"/>
              </a:rPr>
              <a:t>ODS 1, 2, 3, 4, 6, 10, 16</a:t>
            </a:r>
          </a:p>
        </p:txBody>
      </p:sp>
      <p:sp>
        <p:nvSpPr>
          <p:cNvPr id="179" name="CuadroTexto 50">
            <a:extLst>
              <a:ext uri="{FF2B5EF4-FFF2-40B4-BE49-F238E27FC236}">
                <a16:creationId xmlns:a16="http://schemas.microsoft.com/office/drawing/2014/main" id="{6E70C3B6-1321-429A-9B5A-DC39B560281F}"/>
              </a:ext>
            </a:extLst>
          </p:cNvPr>
          <p:cNvSpPr txBox="1"/>
          <p:nvPr/>
        </p:nvSpPr>
        <p:spPr>
          <a:xfrm>
            <a:off x="2236301" y="3905630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Acceso a servicios básicos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en la vivienda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11</a:t>
            </a:r>
          </a:p>
        </p:txBody>
      </p:sp>
      <p:sp>
        <p:nvSpPr>
          <p:cNvPr id="180" name="CuadroTexto 51">
            <a:extLst>
              <a:ext uri="{FF2B5EF4-FFF2-40B4-BE49-F238E27FC236}">
                <a16:creationId xmlns:a16="http://schemas.microsoft.com/office/drawing/2014/main" id="{6FBA2F37-E951-4205-A272-28C3022C70A4}"/>
              </a:ext>
            </a:extLst>
          </p:cNvPr>
          <p:cNvSpPr txBox="1"/>
          <p:nvPr/>
        </p:nvSpPr>
        <p:spPr>
          <a:xfrm>
            <a:off x="4997101" y="3897097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Niveles de Ingreso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suficientes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2, 4</a:t>
            </a:r>
          </a:p>
        </p:txBody>
      </p:sp>
      <p:sp>
        <p:nvSpPr>
          <p:cNvPr id="181" name="CuadroTexto 52">
            <a:extLst>
              <a:ext uri="{FF2B5EF4-FFF2-40B4-BE49-F238E27FC236}">
                <a16:creationId xmlns:a16="http://schemas.microsoft.com/office/drawing/2014/main" id="{499893D2-970D-4F95-8169-C50F6AC48D99}"/>
              </a:ext>
            </a:extLst>
          </p:cNvPr>
          <p:cNvSpPr txBox="1"/>
          <p:nvPr/>
        </p:nvSpPr>
        <p:spPr>
          <a:xfrm>
            <a:off x="8605659" y="3867221"/>
            <a:ext cx="1350040" cy="959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Buena alimentación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ODS 2</a:t>
            </a:r>
          </a:p>
        </p:txBody>
      </p:sp>
      <p:sp>
        <p:nvSpPr>
          <p:cNvPr id="185" name="CuadroTexto 53">
            <a:extLst>
              <a:ext uri="{FF2B5EF4-FFF2-40B4-BE49-F238E27FC236}">
                <a16:creationId xmlns:a16="http://schemas.microsoft.com/office/drawing/2014/main" id="{085F7AA9-E81A-40F7-87A9-6FEAAE182A9E}"/>
              </a:ext>
            </a:extLst>
          </p:cNvPr>
          <p:cNvSpPr txBox="1"/>
          <p:nvPr/>
        </p:nvSpPr>
        <p:spPr>
          <a:xfrm>
            <a:off x="2208268" y="5075196"/>
            <a:ext cx="1350041" cy="649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Suficiente cobertura de servicios básicos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Metas: 11.1, 11.5</a:t>
            </a:r>
          </a:p>
        </p:txBody>
      </p:sp>
      <p:sp>
        <p:nvSpPr>
          <p:cNvPr id="186" name="CuadroTexto 57">
            <a:extLst>
              <a:ext uri="{FF2B5EF4-FFF2-40B4-BE49-F238E27FC236}">
                <a16:creationId xmlns:a16="http://schemas.microsoft.com/office/drawing/2014/main" id="{C470BD6F-F4CA-40F1-A47F-CC8E2AF37F2C}"/>
              </a:ext>
            </a:extLst>
          </p:cNvPr>
          <p:cNvSpPr txBox="1"/>
          <p:nvPr/>
        </p:nvSpPr>
        <p:spPr>
          <a:xfrm>
            <a:off x="2222506" y="5946910"/>
            <a:ext cx="1350039" cy="6301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Buena Planeación del Desarrollo Urbano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11.3, 11.a, 11.c</a:t>
            </a:r>
          </a:p>
        </p:txBody>
      </p:sp>
      <p:sp>
        <p:nvSpPr>
          <p:cNvPr id="187" name="CuadroTexto 54">
            <a:extLst>
              <a:ext uri="{FF2B5EF4-FFF2-40B4-BE49-F238E27FC236}">
                <a16:creationId xmlns:a16="http://schemas.microsoft.com/office/drawing/2014/main" id="{55843A34-EC1F-45BF-942F-8BE7EDA98559}"/>
              </a:ext>
            </a:extLst>
          </p:cNvPr>
          <p:cNvSpPr txBox="1"/>
          <p:nvPr/>
        </p:nvSpPr>
        <p:spPr>
          <a:xfrm>
            <a:off x="4997101" y="5121514"/>
            <a:ext cx="1350039" cy="6498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Facilidad para la inserción social y productiva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10.1, 10.2, 10.3, 10.4, 10.a</a:t>
            </a:r>
          </a:p>
        </p:txBody>
      </p:sp>
      <p:sp>
        <p:nvSpPr>
          <p:cNvPr id="188" name="CuadroTexto 55">
            <a:extLst>
              <a:ext uri="{FF2B5EF4-FFF2-40B4-BE49-F238E27FC236}">
                <a16:creationId xmlns:a16="http://schemas.microsoft.com/office/drawing/2014/main" id="{1B4789ED-6B68-4B70-9B5B-C790E13C12B9}"/>
              </a:ext>
            </a:extLst>
          </p:cNvPr>
          <p:cNvSpPr txBox="1"/>
          <p:nvPr/>
        </p:nvSpPr>
        <p:spPr>
          <a:xfrm>
            <a:off x="6736210" y="5143267"/>
            <a:ext cx="1350039" cy="6498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Incremento en el 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acceso a la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educación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4.1, 10.2</a:t>
            </a:r>
          </a:p>
        </p:txBody>
      </p:sp>
      <p:sp>
        <p:nvSpPr>
          <p:cNvPr id="189" name="CuadroTexto 58">
            <a:extLst>
              <a:ext uri="{FF2B5EF4-FFF2-40B4-BE49-F238E27FC236}">
                <a16:creationId xmlns:a16="http://schemas.microsoft.com/office/drawing/2014/main" id="{29486AE8-AFE9-437A-8B44-11FE751CE8DC}"/>
              </a:ext>
            </a:extLst>
          </p:cNvPr>
          <p:cNvSpPr txBox="1"/>
          <p:nvPr/>
        </p:nvSpPr>
        <p:spPr>
          <a:xfrm>
            <a:off x="5300381" y="5999845"/>
            <a:ext cx="2942662" cy="6301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Alto crecimiento económico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10.1, 10.2, 10.b</a:t>
            </a:r>
          </a:p>
        </p:txBody>
      </p:sp>
      <p:sp>
        <p:nvSpPr>
          <p:cNvPr id="190" name="CuadroTexto 56">
            <a:extLst>
              <a:ext uri="{FF2B5EF4-FFF2-40B4-BE49-F238E27FC236}">
                <a16:creationId xmlns:a16="http://schemas.microsoft.com/office/drawing/2014/main" id="{E856A879-AD61-4C02-8653-316210E77DA5}"/>
              </a:ext>
            </a:extLst>
          </p:cNvPr>
          <p:cNvSpPr txBox="1"/>
          <p:nvPr/>
        </p:nvSpPr>
        <p:spPr>
          <a:xfrm>
            <a:off x="8625960" y="5122519"/>
            <a:ext cx="1350039" cy="6498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Buenos hábitos alimenticios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2.1, 2.b, 2.c</a:t>
            </a:r>
          </a:p>
        </p:txBody>
      </p:sp>
      <p:sp>
        <p:nvSpPr>
          <p:cNvPr id="191" name="CuadroTexto 59">
            <a:extLst>
              <a:ext uri="{FF2B5EF4-FFF2-40B4-BE49-F238E27FC236}">
                <a16:creationId xmlns:a16="http://schemas.microsoft.com/office/drawing/2014/main" id="{0F1C5579-67E1-489D-A394-48D1A13BD309}"/>
              </a:ext>
            </a:extLst>
          </p:cNvPr>
          <p:cNvSpPr txBox="1"/>
          <p:nvPr/>
        </p:nvSpPr>
        <p:spPr>
          <a:xfrm>
            <a:off x="8666922" y="6006211"/>
            <a:ext cx="1350039" cy="628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Suficiente información en salud alimenticia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2.2, 2.c</a:t>
            </a:r>
          </a:p>
        </p:txBody>
      </p:sp>
      <p:sp>
        <p:nvSpPr>
          <p:cNvPr id="193" name="CuadroTexto 40">
            <a:extLst>
              <a:ext uri="{FF2B5EF4-FFF2-40B4-BE49-F238E27FC236}">
                <a16:creationId xmlns:a16="http://schemas.microsoft.com/office/drawing/2014/main" id="{877F3E0E-01DD-48B0-8C4C-212F13B41C64}"/>
              </a:ext>
            </a:extLst>
          </p:cNvPr>
          <p:cNvSpPr txBox="1"/>
          <p:nvPr/>
        </p:nvSpPr>
        <p:spPr>
          <a:xfrm>
            <a:off x="7418485" y="429529"/>
            <a:ext cx="980080" cy="524918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Niveles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salariales dignos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10.4</a:t>
            </a:r>
          </a:p>
        </p:txBody>
      </p:sp>
      <p:sp>
        <p:nvSpPr>
          <p:cNvPr id="194" name="CuadroTexto 41">
            <a:extLst>
              <a:ext uri="{FF2B5EF4-FFF2-40B4-BE49-F238E27FC236}">
                <a16:creationId xmlns:a16="http://schemas.microsoft.com/office/drawing/2014/main" id="{EFDA9F94-2269-4B04-8731-CAC75F309137}"/>
              </a:ext>
            </a:extLst>
          </p:cNvPr>
          <p:cNvSpPr txBox="1"/>
          <p:nvPr/>
        </p:nvSpPr>
        <p:spPr>
          <a:xfrm>
            <a:off x="8837748" y="429529"/>
            <a:ext cx="980080" cy="524919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Reducción del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abandono escolar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4.1</a:t>
            </a: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</p:txBody>
      </p:sp>
      <p:sp>
        <p:nvSpPr>
          <p:cNvPr id="195" name="CuadroTexto 42">
            <a:extLst>
              <a:ext uri="{FF2B5EF4-FFF2-40B4-BE49-F238E27FC236}">
                <a16:creationId xmlns:a16="http://schemas.microsoft.com/office/drawing/2014/main" id="{DBDEF435-87D9-4F47-B9A5-B3A9413D4F1D}"/>
              </a:ext>
            </a:extLst>
          </p:cNvPr>
          <p:cNvSpPr txBox="1"/>
          <p:nvPr/>
        </p:nvSpPr>
        <p:spPr>
          <a:xfrm>
            <a:off x="7418485" y="1273680"/>
            <a:ext cx="980080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Desarrollo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intelectual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adecuado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2.2</a:t>
            </a:r>
          </a:p>
        </p:txBody>
      </p:sp>
      <p:sp>
        <p:nvSpPr>
          <p:cNvPr id="196" name="CuadroTexto 43">
            <a:extLst>
              <a:ext uri="{FF2B5EF4-FFF2-40B4-BE49-F238E27FC236}">
                <a16:creationId xmlns:a16="http://schemas.microsoft.com/office/drawing/2014/main" id="{E5452CC1-E963-4918-BE04-EE7779BB76DC}"/>
              </a:ext>
            </a:extLst>
          </p:cNvPr>
          <p:cNvSpPr txBox="1"/>
          <p:nvPr/>
        </p:nvSpPr>
        <p:spPr>
          <a:xfrm>
            <a:off x="8870018" y="1266299"/>
            <a:ext cx="980079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dirty="0">
                <a:latin typeface="Adelle Sans" panose="02000503000000020004" pitchFamily="50" charset="0"/>
              </a:rPr>
              <a:t>Buen rendimiento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escolar</a:t>
            </a: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Metas 4.2, 4.3</a:t>
            </a:r>
          </a:p>
        </p:txBody>
      </p:sp>
      <p:cxnSp>
        <p:nvCxnSpPr>
          <p:cNvPr id="202" name="Conector: angular 201">
            <a:extLst>
              <a:ext uri="{FF2B5EF4-FFF2-40B4-BE49-F238E27FC236}">
                <a16:creationId xmlns:a16="http://schemas.microsoft.com/office/drawing/2014/main" id="{2275934C-DBD3-4745-A770-447B51102956}"/>
              </a:ext>
            </a:extLst>
          </p:cNvPr>
          <p:cNvCxnSpPr>
            <a:stCxn id="179" idx="0"/>
            <a:endCxn id="181" idx="0"/>
          </p:cNvCxnSpPr>
          <p:nvPr/>
        </p:nvCxnSpPr>
        <p:spPr>
          <a:xfrm rot="5400000" flipH="1" flipV="1">
            <a:off x="6076796" y="701747"/>
            <a:ext cx="38409" cy="6369358"/>
          </a:xfrm>
          <a:prstGeom prst="bentConnector3">
            <a:avLst>
              <a:gd name="adj1" fmla="val 332888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5" name="Conector recto 204">
            <a:extLst>
              <a:ext uri="{FF2B5EF4-FFF2-40B4-BE49-F238E27FC236}">
                <a16:creationId xmlns:a16="http://schemas.microsoft.com/office/drawing/2014/main" id="{23342CB1-7A87-4C2C-99F5-CF7838B03131}"/>
              </a:ext>
            </a:extLst>
          </p:cNvPr>
          <p:cNvCxnSpPr/>
          <p:nvPr/>
        </p:nvCxnSpPr>
        <p:spPr>
          <a:xfrm>
            <a:off x="6096000" y="3650761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" name="Conector recto 205">
            <a:extLst>
              <a:ext uri="{FF2B5EF4-FFF2-40B4-BE49-F238E27FC236}">
                <a16:creationId xmlns:a16="http://schemas.microsoft.com/office/drawing/2014/main" id="{044083E3-8854-4D40-B0A7-B182D5E47D01}"/>
              </a:ext>
            </a:extLst>
          </p:cNvPr>
          <p:cNvCxnSpPr/>
          <p:nvPr/>
        </p:nvCxnSpPr>
        <p:spPr>
          <a:xfrm>
            <a:off x="5672120" y="379940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7" name="Conector recto 206">
            <a:extLst>
              <a:ext uri="{FF2B5EF4-FFF2-40B4-BE49-F238E27FC236}">
                <a16:creationId xmlns:a16="http://schemas.microsoft.com/office/drawing/2014/main" id="{917B4D77-C4E8-42E5-8886-57FE0A914FF9}"/>
              </a:ext>
            </a:extLst>
          </p:cNvPr>
          <p:cNvCxnSpPr>
            <a:cxnSpLocks/>
          </p:cNvCxnSpPr>
          <p:nvPr/>
        </p:nvCxnSpPr>
        <p:spPr>
          <a:xfrm>
            <a:off x="2891022" y="487679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1" name="Conector recto 210">
            <a:extLst>
              <a:ext uri="{FF2B5EF4-FFF2-40B4-BE49-F238E27FC236}">
                <a16:creationId xmlns:a16="http://schemas.microsoft.com/office/drawing/2014/main" id="{76CA0410-1878-4D28-A4B7-4C645F560F92}"/>
              </a:ext>
            </a:extLst>
          </p:cNvPr>
          <p:cNvCxnSpPr>
            <a:cxnSpLocks/>
          </p:cNvCxnSpPr>
          <p:nvPr/>
        </p:nvCxnSpPr>
        <p:spPr>
          <a:xfrm>
            <a:off x="2897526" y="573576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2" name="Conector recto 211">
            <a:extLst>
              <a:ext uri="{FF2B5EF4-FFF2-40B4-BE49-F238E27FC236}">
                <a16:creationId xmlns:a16="http://schemas.microsoft.com/office/drawing/2014/main" id="{ECE1C411-B3F1-4D42-9E37-1167C1C387BD}"/>
              </a:ext>
            </a:extLst>
          </p:cNvPr>
          <p:cNvCxnSpPr>
            <a:cxnSpLocks/>
          </p:cNvCxnSpPr>
          <p:nvPr/>
        </p:nvCxnSpPr>
        <p:spPr>
          <a:xfrm>
            <a:off x="5664030" y="484511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3" name="Conector recto 212">
            <a:extLst>
              <a:ext uri="{FF2B5EF4-FFF2-40B4-BE49-F238E27FC236}">
                <a16:creationId xmlns:a16="http://schemas.microsoft.com/office/drawing/2014/main" id="{A68DC543-C158-4CF5-B269-CD025955CC1A}"/>
              </a:ext>
            </a:extLst>
          </p:cNvPr>
          <p:cNvCxnSpPr>
            <a:cxnSpLocks/>
          </p:cNvCxnSpPr>
          <p:nvPr/>
        </p:nvCxnSpPr>
        <p:spPr>
          <a:xfrm>
            <a:off x="9305745" y="482704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4" name="Conector recto 213">
            <a:extLst>
              <a:ext uri="{FF2B5EF4-FFF2-40B4-BE49-F238E27FC236}">
                <a16:creationId xmlns:a16="http://schemas.microsoft.com/office/drawing/2014/main" id="{E6FB1FE0-6C8B-41F6-8FF1-EC6D0BF7A063}"/>
              </a:ext>
            </a:extLst>
          </p:cNvPr>
          <p:cNvCxnSpPr>
            <a:cxnSpLocks/>
          </p:cNvCxnSpPr>
          <p:nvPr/>
        </p:nvCxnSpPr>
        <p:spPr>
          <a:xfrm>
            <a:off x="9303882" y="580008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6" name="Conector: angular 215">
            <a:extLst>
              <a:ext uri="{FF2B5EF4-FFF2-40B4-BE49-F238E27FC236}">
                <a16:creationId xmlns:a16="http://schemas.microsoft.com/office/drawing/2014/main" id="{36E11F27-C5F6-49B6-AD6C-4055DFD647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76994" y="3307587"/>
            <a:ext cx="1005" cy="3628859"/>
          </a:xfrm>
          <a:prstGeom prst="bentConnector3">
            <a:avLst>
              <a:gd name="adj1" fmla="val -10063483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9" name="Conector recto 228">
            <a:extLst>
              <a:ext uri="{FF2B5EF4-FFF2-40B4-BE49-F238E27FC236}">
                <a16:creationId xmlns:a16="http://schemas.microsoft.com/office/drawing/2014/main" id="{4C697B67-744E-4E08-977E-08E7E917A874}"/>
              </a:ext>
            </a:extLst>
          </p:cNvPr>
          <p:cNvCxnSpPr>
            <a:cxnSpLocks/>
          </p:cNvCxnSpPr>
          <p:nvPr/>
        </p:nvCxnSpPr>
        <p:spPr>
          <a:xfrm>
            <a:off x="7418485" y="5013159"/>
            <a:ext cx="0" cy="130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2" name="Conector: angular 231">
            <a:extLst>
              <a:ext uri="{FF2B5EF4-FFF2-40B4-BE49-F238E27FC236}">
                <a16:creationId xmlns:a16="http://schemas.microsoft.com/office/drawing/2014/main" id="{4AF38F80-9DD4-466E-8EF8-87760F08B246}"/>
              </a:ext>
            </a:extLst>
          </p:cNvPr>
          <p:cNvCxnSpPr>
            <a:cxnSpLocks/>
            <a:stCxn id="187" idx="2"/>
          </p:cNvCxnSpPr>
          <p:nvPr/>
        </p:nvCxnSpPr>
        <p:spPr>
          <a:xfrm rot="16200000" flipH="1">
            <a:off x="6455024" y="4988467"/>
            <a:ext cx="127910" cy="1693716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3" name="Conector recto 232">
            <a:extLst>
              <a:ext uri="{FF2B5EF4-FFF2-40B4-BE49-F238E27FC236}">
                <a16:creationId xmlns:a16="http://schemas.microsoft.com/office/drawing/2014/main" id="{9F56EA68-AC37-4225-957B-17F3E3A43009}"/>
              </a:ext>
            </a:extLst>
          </p:cNvPr>
          <p:cNvCxnSpPr>
            <a:cxnSpLocks/>
          </p:cNvCxnSpPr>
          <p:nvPr/>
        </p:nvCxnSpPr>
        <p:spPr>
          <a:xfrm>
            <a:off x="7365837" y="578846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5" name="Conector recto 244">
            <a:extLst>
              <a:ext uri="{FF2B5EF4-FFF2-40B4-BE49-F238E27FC236}">
                <a16:creationId xmlns:a16="http://schemas.microsoft.com/office/drawing/2014/main" id="{16353FE1-9125-45BE-BF52-21B66675AE6F}"/>
              </a:ext>
            </a:extLst>
          </p:cNvPr>
          <p:cNvCxnSpPr>
            <a:cxnSpLocks/>
          </p:cNvCxnSpPr>
          <p:nvPr/>
        </p:nvCxnSpPr>
        <p:spPr>
          <a:xfrm>
            <a:off x="6518979" y="589928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7" name="Conector: angular 246">
            <a:extLst>
              <a:ext uri="{FF2B5EF4-FFF2-40B4-BE49-F238E27FC236}">
                <a16:creationId xmlns:a16="http://schemas.microsoft.com/office/drawing/2014/main" id="{74C8B8F0-80F0-464A-A79A-11180AC12AD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91036" y="-123760"/>
            <a:ext cx="167001" cy="592642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9" name="Conector recto 248">
            <a:extLst>
              <a:ext uri="{FF2B5EF4-FFF2-40B4-BE49-F238E27FC236}">
                <a16:creationId xmlns:a16="http://schemas.microsoft.com/office/drawing/2014/main" id="{2055FB25-6271-449F-A39B-70639B4B6211}"/>
              </a:ext>
            </a:extLst>
          </p:cNvPr>
          <p:cNvCxnSpPr>
            <a:cxnSpLocks/>
          </p:cNvCxnSpPr>
          <p:nvPr/>
        </p:nvCxnSpPr>
        <p:spPr>
          <a:xfrm>
            <a:off x="8831419" y="2729410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8" name="Conector recto 257">
            <a:extLst>
              <a:ext uri="{FF2B5EF4-FFF2-40B4-BE49-F238E27FC236}">
                <a16:creationId xmlns:a16="http://schemas.microsoft.com/office/drawing/2014/main" id="{0C91416B-C746-4E0A-ADCB-166DC69DBE00}"/>
              </a:ext>
            </a:extLst>
          </p:cNvPr>
          <p:cNvCxnSpPr>
            <a:cxnSpLocks/>
          </p:cNvCxnSpPr>
          <p:nvPr/>
        </p:nvCxnSpPr>
        <p:spPr>
          <a:xfrm>
            <a:off x="2911321" y="1842317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0" name="Conector recto 259">
            <a:extLst>
              <a:ext uri="{FF2B5EF4-FFF2-40B4-BE49-F238E27FC236}">
                <a16:creationId xmlns:a16="http://schemas.microsoft.com/office/drawing/2014/main" id="{8F99AB92-0C5A-459D-A268-3639839B0FE9}"/>
              </a:ext>
            </a:extLst>
          </p:cNvPr>
          <p:cNvCxnSpPr>
            <a:cxnSpLocks/>
          </p:cNvCxnSpPr>
          <p:nvPr/>
        </p:nvCxnSpPr>
        <p:spPr>
          <a:xfrm>
            <a:off x="2903121" y="1067293"/>
            <a:ext cx="0" cy="2280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3" name="Conector recto 262">
            <a:extLst>
              <a:ext uri="{FF2B5EF4-FFF2-40B4-BE49-F238E27FC236}">
                <a16:creationId xmlns:a16="http://schemas.microsoft.com/office/drawing/2014/main" id="{942CB0B9-C1CE-4D2D-B2F0-0B3010029FC7}"/>
              </a:ext>
            </a:extLst>
          </p:cNvPr>
          <p:cNvCxnSpPr>
            <a:cxnSpLocks/>
          </p:cNvCxnSpPr>
          <p:nvPr/>
        </p:nvCxnSpPr>
        <p:spPr>
          <a:xfrm>
            <a:off x="6005616" y="1834988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4" name="Conector recto 263">
            <a:extLst>
              <a:ext uri="{FF2B5EF4-FFF2-40B4-BE49-F238E27FC236}">
                <a16:creationId xmlns:a16="http://schemas.microsoft.com/office/drawing/2014/main" id="{81589114-4D6F-47E4-BFA3-35D6F7194897}"/>
              </a:ext>
            </a:extLst>
          </p:cNvPr>
          <p:cNvCxnSpPr>
            <a:cxnSpLocks/>
          </p:cNvCxnSpPr>
          <p:nvPr/>
        </p:nvCxnSpPr>
        <p:spPr>
          <a:xfrm>
            <a:off x="5966293" y="1002512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6" name="Conector: angular 265">
            <a:extLst>
              <a:ext uri="{FF2B5EF4-FFF2-40B4-BE49-F238E27FC236}">
                <a16:creationId xmlns:a16="http://schemas.microsoft.com/office/drawing/2014/main" id="{6E840590-F4CA-467A-AD34-9EF1FF81E67A}"/>
              </a:ext>
            </a:extLst>
          </p:cNvPr>
          <p:cNvCxnSpPr>
            <a:stCxn id="193" idx="2"/>
            <a:endCxn id="196" idx="0"/>
          </p:cNvCxnSpPr>
          <p:nvPr/>
        </p:nvCxnSpPr>
        <p:spPr>
          <a:xfrm rot="16200000" flipH="1">
            <a:off x="8478365" y="384606"/>
            <a:ext cx="311852" cy="1451533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7" name="Conector recto 266">
            <a:extLst>
              <a:ext uri="{FF2B5EF4-FFF2-40B4-BE49-F238E27FC236}">
                <a16:creationId xmlns:a16="http://schemas.microsoft.com/office/drawing/2014/main" id="{F922FF6A-FF21-412F-8CC4-AD98AAD11C50}"/>
              </a:ext>
            </a:extLst>
          </p:cNvPr>
          <p:cNvCxnSpPr>
            <a:cxnSpLocks/>
          </p:cNvCxnSpPr>
          <p:nvPr/>
        </p:nvCxnSpPr>
        <p:spPr>
          <a:xfrm>
            <a:off x="7906555" y="111037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8" name="Conector recto 267">
            <a:extLst>
              <a:ext uri="{FF2B5EF4-FFF2-40B4-BE49-F238E27FC236}">
                <a16:creationId xmlns:a16="http://schemas.microsoft.com/office/drawing/2014/main" id="{2175B32E-E41B-48AF-8C77-BA330FCC048B}"/>
              </a:ext>
            </a:extLst>
          </p:cNvPr>
          <p:cNvCxnSpPr>
            <a:cxnSpLocks/>
          </p:cNvCxnSpPr>
          <p:nvPr/>
        </p:nvCxnSpPr>
        <p:spPr>
          <a:xfrm>
            <a:off x="9361241" y="96809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3" name="Conector: angular 272">
            <a:extLst>
              <a:ext uri="{FF2B5EF4-FFF2-40B4-BE49-F238E27FC236}">
                <a16:creationId xmlns:a16="http://schemas.microsoft.com/office/drawing/2014/main" id="{911AC106-56AC-489D-9B8E-1D5CAC279396}"/>
              </a:ext>
            </a:extLst>
          </p:cNvPr>
          <p:cNvCxnSpPr>
            <a:cxnSpLocks/>
            <a:stCxn id="195" idx="2"/>
          </p:cNvCxnSpPr>
          <p:nvPr/>
        </p:nvCxnSpPr>
        <p:spPr>
          <a:xfrm rot="16200000" flipH="1">
            <a:off x="8538744" y="1178191"/>
            <a:ext cx="172980" cy="143341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4" name="Conector recto 273">
            <a:extLst>
              <a:ext uri="{FF2B5EF4-FFF2-40B4-BE49-F238E27FC236}">
                <a16:creationId xmlns:a16="http://schemas.microsoft.com/office/drawing/2014/main" id="{53093C65-51E9-4ECA-B1E9-E823BD25DB88}"/>
              </a:ext>
            </a:extLst>
          </p:cNvPr>
          <p:cNvCxnSpPr>
            <a:cxnSpLocks/>
          </p:cNvCxnSpPr>
          <p:nvPr/>
        </p:nvCxnSpPr>
        <p:spPr>
          <a:xfrm>
            <a:off x="6018753" y="2747138"/>
            <a:ext cx="0" cy="18664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6" name="Conector recto 275">
            <a:extLst>
              <a:ext uri="{FF2B5EF4-FFF2-40B4-BE49-F238E27FC236}">
                <a16:creationId xmlns:a16="http://schemas.microsoft.com/office/drawing/2014/main" id="{555ED270-DD3D-487D-9015-E3857D6AF22F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8742903" y="1981391"/>
            <a:ext cx="3434" cy="1314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1" name="Conector recto 280">
            <a:extLst>
              <a:ext uri="{FF2B5EF4-FFF2-40B4-BE49-F238E27FC236}">
                <a16:creationId xmlns:a16="http://schemas.microsoft.com/office/drawing/2014/main" id="{EB63A00D-5B4A-4335-AB79-BCF4D2C540B4}"/>
              </a:ext>
            </a:extLst>
          </p:cNvPr>
          <p:cNvCxnSpPr>
            <a:cxnSpLocks/>
          </p:cNvCxnSpPr>
          <p:nvPr/>
        </p:nvCxnSpPr>
        <p:spPr>
          <a:xfrm>
            <a:off x="9333764" y="1772587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2" name="Conector recto 281">
            <a:extLst>
              <a:ext uri="{FF2B5EF4-FFF2-40B4-BE49-F238E27FC236}">
                <a16:creationId xmlns:a16="http://schemas.microsoft.com/office/drawing/2014/main" id="{83593283-D4D2-4AF2-954F-9645ECC77F46}"/>
              </a:ext>
            </a:extLst>
          </p:cNvPr>
          <p:cNvCxnSpPr/>
          <p:nvPr/>
        </p:nvCxnSpPr>
        <p:spPr>
          <a:xfrm>
            <a:off x="6022066" y="291593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3" name="Rectángulo 282">
            <a:extLst>
              <a:ext uri="{FF2B5EF4-FFF2-40B4-BE49-F238E27FC236}">
                <a16:creationId xmlns:a16="http://schemas.microsoft.com/office/drawing/2014/main" id="{AD0B789D-B1C4-403C-A10B-5C5BBC5E287E}"/>
              </a:ext>
            </a:extLst>
          </p:cNvPr>
          <p:cNvSpPr/>
          <p:nvPr/>
        </p:nvSpPr>
        <p:spPr>
          <a:xfrm>
            <a:off x="-21075" y="797159"/>
            <a:ext cx="2066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delle Sans" panose="02000503000000020004" pitchFamily="50" charset="0"/>
              </a:rPr>
              <a:t>Árbol de objetivos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5E37003-BC49-4523-8F9A-8D82AABB7906}"/>
              </a:ext>
            </a:extLst>
          </p:cNvPr>
          <p:cNvSpPr/>
          <p:nvPr/>
        </p:nvSpPr>
        <p:spPr>
          <a:xfrm>
            <a:off x="20630" y="322656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delle Sans" panose="02000503000000020004" pitchFamily="50" charset="0"/>
              </a:rPr>
              <a:t>QR 18 Ejemplo</a:t>
            </a:r>
          </a:p>
        </p:txBody>
      </p:sp>
      <p:sp>
        <p:nvSpPr>
          <p:cNvPr id="53" name="CuadroTexto 36">
            <a:extLst>
              <a:ext uri="{FF2B5EF4-FFF2-40B4-BE49-F238E27FC236}">
                <a16:creationId xmlns:a16="http://schemas.microsoft.com/office/drawing/2014/main" id="{BA75C5F1-21B8-4704-B682-DCE26DA136F3}"/>
              </a:ext>
            </a:extLst>
          </p:cNvPr>
          <p:cNvSpPr txBox="1"/>
          <p:nvPr/>
        </p:nvSpPr>
        <p:spPr>
          <a:xfrm>
            <a:off x="10542505" y="2972409"/>
            <a:ext cx="1350040" cy="59531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rgbClr val="00B050"/>
                </a:solidFill>
                <a:latin typeface="Adelle Sans" panose="02000503000000020004" pitchFamily="50" charset="0"/>
              </a:rPr>
              <a:t>Objetivo central</a:t>
            </a:r>
          </a:p>
        </p:txBody>
      </p:sp>
      <p:sp>
        <p:nvSpPr>
          <p:cNvPr id="54" name="Flecha: a la derecha 53">
            <a:extLst>
              <a:ext uri="{FF2B5EF4-FFF2-40B4-BE49-F238E27FC236}">
                <a16:creationId xmlns:a16="http://schemas.microsoft.com/office/drawing/2014/main" id="{02A91FC9-B233-42D6-8AEA-DAF221F5056E}"/>
              </a:ext>
            </a:extLst>
          </p:cNvPr>
          <p:cNvSpPr/>
          <p:nvPr/>
        </p:nvSpPr>
        <p:spPr>
          <a:xfrm>
            <a:off x="9955698" y="3101051"/>
            <a:ext cx="755981" cy="4084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55" name="CuadroTexto 38">
            <a:extLst>
              <a:ext uri="{FF2B5EF4-FFF2-40B4-BE49-F238E27FC236}">
                <a16:creationId xmlns:a16="http://schemas.microsoft.com/office/drawing/2014/main" id="{361D53BE-1025-4E53-84B0-64A31215783B}"/>
              </a:ext>
            </a:extLst>
          </p:cNvPr>
          <p:cNvSpPr txBox="1"/>
          <p:nvPr/>
        </p:nvSpPr>
        <p:spPr>
          <a:xfrm>
            <a:off x="10688009" y="4076583"/>
            <a:ext cx="1350040" cy="59531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delle Sans" panose="02000503000000020004" pitchFamily="50" charset="0"/>
              </a:rPr>
              <a:t>Estrategias</a:t>
            </a:r>
          </a:p>
        </p:txBody>
      </p:sp>
      <p:sp>
        <p:nvSpPr>
          <p:cNvPr id="56" name="Flecha: a la derecha 55">
            <a:extLst>
              <a:ext uri="{FF2B5EF4-FFF2-40B4-BE49-F238E27FC236}">
                <a16:creationId xmlns:a16="http://schemas.microsoft.com/office/drawing/2014/main" id="{7400E0F4-0E7F-45DF-A4F4-03040BF12300}"/>
              </a:ext>
            </a:extLst>
          </p:cNvPr>
          <p:cNvSpPr/>
          <p:nvPr/>
        </p:nvSpPr>
        <p:spPr>
          <a:xfrm>
            <a:off x="10021905" y="4127887"/>
            <a:ext cx="734321" cy="40701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57" name="CuadroTexto 40">
            <a:extLst>
              <a:ext uri="{FF2B5EF4-FFF2-40B4-BE49-F238E27FC236}">
                <a16:creationId xmlns:a16="http://schemas.microsoft.com/office/drawing/2014/main" id="{F2F84FAA-5C23-4F96-AFBD-99EFFC3709FB}"/>
              </a:ext>
            </a:extLst>
          </p:cNvPr>
          <p:cNvSpPr txBox="1"/>
          <p:nvPr/>
        </p:nvSpPr>
        <p:spPr>
          <a:xfrm>
            <a:off x="10662098" y="5290299"/>
            <a:ext cx="1350040" cy="59531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accent4"/>
                </a:solidFill>
                <a:latin typeface="Adelle Sans" panose="02000503000000020004" pitchFamily="50" charset="0"/>
              </a:rPr>
              <a:t>Líneas de acción</a:t>
            </a:r>
          </a:p>
        </p:txBody>
      </p:sp>
      <p:sp>
        <p:nvSpPr>
          <p:cNvPr id="58" name="Flecha: a la derecha 57">
            <a:extLst>
              <a:ext uri="{FF2B5EF4-FFF2-40B4-BE49-F238E27FC236}">
                <a16:creationId xmlns:a16="http://schemas.microsoft.com/office/drawing/2014/main" id="{7CB777C3-3AB1-4364-BA97-0EBC35A1A570}"/>
              </a:ext>
            </a:extLst>
          </p:cNvPr>
          <p:cNvSpPr/>
          <p:nvPr/>
        </p:nvSpPr>
        <p:spPr>
          <a:xfrm>
            <a:off x="10052745" y="5417890"/>
            <a:ext cx="818406" cy="40701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59" name="CuadroTexto 42">
            <a:extLst>
              <a:ext uri="{FF2B5EF4-FFF2-40B4-BE49-F238E27FC236}">
                <a16:creationId xmlns:a16="http://schemas.microsoft.com/office/drawing/2014/main" id="{AAAC808A-773F-4767-8322-BE0BD1D400FA}"/>
              </a:ext>
            </a:extLst>
          </p:cNvPr>
          <p:cNvSpPr txBox="1"/>
          <p:nvPr/>
        </p:nvSpPr>
        <p:spPr>
          <a:xfrm>
            <a:off x="10526682" y="2020377"/>
            <a:ext cx="1672694" cy="76967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accent5"/>
                </a:solidFill>
                <a:latin typeface="Adelle Sans" panose="02000503000000020004" pitchFamily="50" charset="0"/>
              </a:rPr>
              <a:t>Fin o logros esperados</a:t>
            </a:r>
          </a:p>
        </p:txBody>
      </p:sp>
      <p:sp>
        <p:nvSpPr>
          <p:cNvPr id="60" name="Flecha: a la derecha 59">
            <a:extLst>
              <a:ext uri="{FF2B5EF4-FFF2-40B4-BE49-F238E27FC236}">
                <a16:creationId xmlns:a16="http://schemas.microsoft.com/office/drawing/2014/main" id="{F989E916-F7F3-438A-A67B-FB11A3644245}"/>
              </a:ext>
            </a:extLst>
          </p:cNvPr>
          <p:cNvSpPr/>
          <p:nvPr/>
        </p:nvSpPr>
        <p:spPr>
          <a:xfrm>
            <a:off x="9955699" y="2204338"/>
            <a:ext cx="755980" cy="428596"/>
          </a:xfrm>
          <a:prstGeom prst="rightArrow">
            <a:avLst/>
          </a:prstGeom>
          <a:solidFill>
            <a:srgbClr val="E5F5FF"/>
          </a:solidFill>
          <a:ln>
            <a:solidFill>
              <a:srgbClr val="E5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</p:spTree>
    <p:extLst>
      <p:ext uri="{BB962C8B-B14F-4D97-AF65-F5344CB8AC3E}">
        <p14:creationId xmlns:p14="http://schemas.microsoft.com/office/powerpoint/2010/main" val="309883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4">
            <a:extLst>
              <a:ext uri="{FF2B5EF4-FFF2-40B4-BE49-F238E27FC236}">
                <a16:creationId xmlns:a16="http://schemas.microsoft.com/office/drawing/2014/main" id="{DF1E2826-E819-4D27-AF46-F8430C1948C5}"/>
              </a:ext>
            </a:extLst>
          </p:cNvPr>
          <p:cNvSpPr txBox="1"/>
          <p:nvPr/>
        </p:nvSpPr>
        <p:spPr>
          <a:xfrm>
            <a:off x="2441696" y="360278"/>
            <a:ext cx="883187" cy="694987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1.2</a:t>
            </a:r>
          </a:p>
        </p:txBody>
      </p:sp>
      <p:sp>
        <p:nvSpPr>
          <p:cNvPr id="5" name="CuadroTexto 35">
            <a:extLst>
              <a:ext uri="{FF2B5EF4-FFF2-40B4-BE49-F238E27FC236}">
                <a16:creationId xmlns:a16="http://schemas.microsoft.com/office/drawing/2014/main" id="{5346FAE9-B775-43C6-AA07-C988191F488F}"/>
              </a:ext>
            </a:extLst>
          </p:cNvPr>
          <p:cNvSpPr txBox="1"/>
          <p:nvPr/>
        </p:nvSpPr>
        <p:spPr>
          <a:xfrm>
            <a:off x="5525917" y="380156"/>
            <a:ext cx="880098" cy="650695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2.2</a:t>
            </a:r>
          </a:p>
        </p:txBody>
      </p:sp>
      <p:sp>
        <p:nvSpPr>
          <p:cNvPr id="6" name="CuadroTexto 36">
            <a:extLst>
              <a:ext uri="{FF2B5EF4-FFF2-40B4-BE49-F238E27FC236}">
                <a16:creationId xmlns:a16="http://schemas.microsoft.com/office/drawing/2014/main" id="{322430FC-FFAC-47A1-81E3-3854B7F50775}"/>
              </a:ext>
            </a:extLst>
          </p:cNvPr>
          <p:cNvSpPr txBox="1"/>
          <p:nvPr/>
        </p:nvSpPr>
        <p:spPr>
          <a:xfrm>
            <a:off x="2452333" y="1280199"/>
            <a:ext cx="877379" cy="585611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1.1</a:t>
            </a:r>
          </a:p>
        </p:txBody>
      </p:sp>
      <p:sp>
        <p:nvSpPr>
          <p:cNvPr id="7" name="CuadroTexto 37">
            <a:extLst>
              <a:ext uri="{FF2B5EF4-FFF2-40B4-BE49-F238E27FC236}">
                <a16:creationId xmlns:a16="http://schemas.microsoft.com/office/drawing/2014/main" id="{D3E866D5-CCAA-4166-A7E9-CD52CC0DC8F6}"/>
              </a:ext>
            </a:extLst>
          </p:cNvPr>
          <p:cNvSpPr txBox="1"/>
          <p:nvPr/>
        </p:nvSpPr>
        <p:spPr>
          <a:xfrm>
            <a:off x="5518980" y="1295318"/>
            <a:ext cx="887035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2.1</a:t>
            </a:r>
          </a:p>
        </p:txBody>
      </p:sp>
      <p:sp>
        <p:nvSpPr>
          <p:cNvPr id="8" name="CuadroTexto 38">
            <a:extLst>
              <a:ext uri="{FF2B5EF4-FFF2-40B4-BE49-F238E27FC236}">
                <a16:creationId xmlns:a16="http://schemas.microsoft.com/office/drawing/2014/main" id="{1EE72D7F-57FE-45CC-A5E8-1E43650CAF0A}"/>
              </a:ext>
            </a:extLst>
          </p:cNvPr>
          <p:cNvSpPr txBox="1"/>
          <p:nvPr/>
        </p:nvSpPr>
        <p:spPr>
          <a:xfrm>
            <a:off x="2082959" y="2119857"/>
            <a:ext cx="1656725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directo 1</a:t>
            </a:r>
          </a:p>
        </p:txBody>
      </p:sp>
      <p:sp>
        <p:nvSpPr>
          <p:cNvPr id="9" name="CuadroTexto 39">
            <a:extLst>
              <a:ext uri="{FF2B5EF4-FFF2-40B4-BE49-F238E27FC236}">
                <a16:creationId xmlns:a16="http://schemas.microsoft.com/office/drawing/2014/main" id="{5C56A458-E071-4676-8FDD-8D1740CE5802}"/>
              </a:ext>
            </a:extLst>
          </p:cNvPr>
          <p:cNvSpPr txBox="1"/>
          <p:nvPr/>
        </p:nvSpPr>
        <p:spPr>
          <a:xfrm>
            <a:off x="5101578" y="2135123"/>
            <a:ext cx="1669442" cy="63012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directo 2 </a:t>
            </a:r>
          </a:p>
        </p:txBody>
      </p:sp>
      <p:sp>
        <p:nvSpPr>
          <p:cNvPr id="10" name="CuadroTexto 44">
            <a:extLst>
              <a:ext uri="{FF2B5EF4-FFF2-40B4-BE49-F238E27FC236}">
                <a16:creationId xmlns:a16="http://schemas.microsoft.com/office/drawing/2014/main" id="{D393BF84-36D4-416D-85DD-1B60C6287DEA}"/>
              </a:ext>
            </a:extLst>
          </p:cNvPr>
          <p:cNvSpPr txBox="1"/>
          <p:nvPr/>
        </p:nvSpPr>
        <p:spPr>
          <a:xfrm>
            <a:off x="7906555" y="2112881"/>
            <a:ext cx="1672695" cy="628281"/>
          </a:xfrm>
          <a:prstGeom prst="rect">
            <a:avLst/>
          </a:prstGeom>
          <a:solidFill>
            <a:srgbClr val="E5F5FF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directo 3</a:t>
            </a:r>
          </a:p>
        </p:txBody>
      </p:sp>
      <p:sp>
        <p:nvSpPr>
          <p:cNvPr id="11" name="CuadroTexto 49">
            <a:extLst>
              <a:ext uri="{FF2B5EF4-FFF2-40B4-BE49-F238E27FC236}">
                <a16:creationId xmlns:a16="http://schemas.microsoft.com/office/drawing/2014/main" id="{55D5CE19-055C-474B-BE93-B5AAE88361C5}"/>
              </a:ext>
            </a:extLst>
          </p:cNvPr>
          <p:cNvSpPr txBox="1"/>
          <p:nvPr/>
        </p:nvSpPr>
        <p:spPr>
          <a:xfrm>
            <a:off x="3856383" y="3020639"/>
            <a:ext cx="4810539" cy="630122"/>
          </a:xfrm>
          <a:prstGeom prst="rect">
            <a:avLst/>
          </a:prstGeom>
          <a:solidFill>
            <a:srgbClr val="00B05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000" dirty="0">
              <a:latin typeface="Adelle Sans" panose="02000503000000020004" pitchFamily="50" charset="0"/>
            </a:endParaRPr>
          </a:p>
          <a:p>
            <a:pPr algn="ctr"/>
            <a:r>
              <a:rPr lang="es-MX" sz="1000" dirty="0">
                <a:latin typeface="Adelle Sans" panose="02000503000000020004" pitchFamily="50" charset="0"/>
              </a:rPr>
              <a:t>Objetivo central</a:t>
            </a:r>
          </a:p>
        </p:txBody>
      </p:sp>
      <p:sp>
        <p:nvSpPr>
          <p:cNvPr id="12" name="CuadroTexto 50">
            <a:extLst>
              <a:ext uri="{FF2B5EF4-FFF2-40B4-BE49-F238E27FC236}">
                <a16:creationId xmlns:a16="http://schemas.microsoft.com/office/drawing/2014/main" id="{C41683B8-C524-4BDE-B681-D47DD483B69A}"/>
              </a:ext>
            </a:extLst>
          </p:cNvPr>
          <p:cNvSpPr txBox="1"/>
          <p:nvPr/>
        </p:nvSpPr>
        <p:spPr>
          <a:xfrm>
            <a:off x="2236301" y="3905630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directos 1</a:t>
            </a:r>
          </a:p>
        </p:txBody>
      </p:sp>
      <p:sp>
        <p:nvSpPr>
          <p:cNvPr id="13" name="CuadroTexto 51">
            <a:extLst>
              <a:ext uri="{FF2B5EF4-FFF2-40B4-BE49-F238E27FC236}">
                <a16:creationId xmlns:a16="http://schemas.microsoft.com/office/drawing/2014/main" id="{ED945B12-2F3D-4C9D-ACAD-5AEB3113A5F7}"/>
              </a:ext>
            </a:extLst>
          </p:cNvPr>
          <p:cNvSpPr txBox="1"/>
          <p:nvPr/>
        </p:nvSpPr>
        <p:spPr>
          <a:xfrm>
            <a:off x="4997101" y="3897097"/>
            <a:ext cx="1350040" cy="958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directos  2</a:t>
            </a:r>
          </a:p>
        </p:txBody>
      </p:sp>
      <p:sp>
        <p:nvSpPr>
          <p:cNvPr id="14" name="CuadroTexto 52">
            <a:extLst>
              <a:ext uri="{FF2B5EF4-FFF2-40B4-BE49-F238E27FC236}">
                <a16:creationId xmlns:a16="http://schemas.microsoft.com/office/drawing/2014/main" id="{A4375412-5D19-412B-91E0-CC151DE78CF1}"/>
              </a:ext>
            </a:extLst>
          </p:cNvPr>
          <p:cNvSpPr txBox="1"/>
          <p:nvPr/>
        </p:nvSpPr>
        <p:spPr>
          <a:xfrm>
            <a:off x="8605659" y="3867221"/>
            <a:ext cx="1350040" cy="9598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directos  3</a:t>
            </a:r>
          </a:p>
        </p:txBody>
      </p:sp>
      <p:sp>
        <p:nvSpPr>
          <p:cNvPr id="15" name="CuadroTexto 53">
            <a:extLst>
              <a:ext uri="{FF2B5EF4-FFF2-40B4-BE49-F238E27FC236}">
                <a16:creationId xmlns:a16="http://schemas.microsoft.com/office/drawing/2014/main" id="{1154B7A6-1149-454B-81DD-7A8577C23A5D}"/>
              </a:ext>
            </a:extLst>
          </p:cNvPr>
          <p:cNvSpPr txBox="1"/>
          <p:nvPr/>
        </p:nvSpPr>
        <p:spPr>
          <a:xfrm>
            <a:off x="2208268" y="5075196"/>
            <a:ext cx="1350041" cy="649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  1.1</a:t>
            </a:r>
          </a:p>
        </p:txBody>
      </p:sp>
      <p:sp>
        <p:nvSpPr>
          <p:cNvPr id="16" name="CuadroTexto 57">
            <a:extLst>
              <a:ext uri="{FF2B5EF4-FFF2-40B4-BE49-F238E27FC236}">
                <a16:creationId xmlns:a16="http://schemas.microsoft.com/office/drawing/2014/main" id="{8548F41E-DBBB-46B5-A7A9-B4203486A0BC}"/>
              </a:ext>
            </a:extLst>
          </p:cNvPr>
          <p:cNvSpPr txBox="1"/>
          <p:nvPr/>
        </p:nvSpPr>
        <p:spPr>
          <a:xfrm>
            <a:off x="2222506" y="5946910"/>
            <a:ext cx="1350039" cy="6301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indirectos1.2</a:t>
            </a:r>
          </a:p>
        </p:txBody>
      </p:sp>
      <p:sp>
        <p:nvSpPr>
          <p:cNvPr id="17" name="CuadroTexto 54">
            <a:extLst>
              <a:ext uri="{FF2B5EF4-FFF2-40B4-BE49-F238E27FC236}">
                <a16:creationId xmlns:a16="http://schemas.microsoft.com/office/drawing/2014/main" id="{A992FF3A-635A-4AF1-8A34-4B94DD220BB0}"/>
              </a:ext>
            </a:extLst>
          </p:cNvPr>
          <p:cNvSpPr txBox="1"/>
          <p:nvPr/>
        </p:nvSpPr>
        <p:spPr>
          <a:xfrm>
            <a:off x="4997101" y="5121514"/>
            <a:ext cx="1350039" cy="6498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 2.1</a:t>
            </a:r>
          </a:p>
        </p:txBody>
      </p:sp>
      <p:sp>
        <p:nvSpPr>
          <p:cNvPr id="18" name="CuadroTexto 55">
            <a:extLst>
              <a:ext uri="{FF2B5EF4-FFF2-40B4-BE49-F238E27FC236}">
                <a16:creationId xmlns:a16="http://schemas.microsoft.com/office/drawing/2014/main" id="{F5EF883F-1724-40FE-A46E-FA6BC1C48DA1}"/>
              </a:ext>
            </a:extLst>
          </p:cNvPr>
          <p:cNvSpPr txBox="1"/>
          <p:nvPr/>
        </p:nvSpPr>
        <p:spPr>
          <a:xfrm>
            <a:off x="6736210" y="5143267"/>
            <a:ext cx="1350039" cy="6498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 2.2</a:t>
            </a:r>
          </a:p>
        </p:txBody>
      </p:sp>
      <p:sp>
        <p:nvSpPr>
          <p:cNvPr id="19" name="CuadroTexto 58">
            <a:extLst>
              <a:ext uri="{FF2B5EF4-FFF2-40B4-BE49-F238E27FC236}">
                <a16:creationId xmlns:a16="http://schemas.microsoft.com/office/drawing/2014/main" id="{CA3882CF-54D2-450B-93BA-427B131313C0}"/>
              </a:ext>
            </a:extLst>
          </p:cNvPr>
          <p:cNvSpPr txBox="1"/>
          <p:nvPr/>
        </p:nvSpPr>
        <p:spPr>
          <a:xfrm>
            <a:off x="5300381" y="5999845"/>
            <a:ext cx="2942662" cy="6301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 2.2.1</a:t>
            </a:r>
          </a:p>
        </p:txBody>
      </p:sp>
      <p:sp>
        <p:nvSpPr>
          <p:cNvPr id="20" name="CuadroTexto 56">
            <a:extLst>
              <a:ext uri="{FF2B5EF4-FFF2-40B4-BE49-F238E27FC236}">
                <a16:creationId xmlns:a16="http://schemas.microsoft.com/office/drawing/2014/main" id="{C813D3CE-0B4E-4C55-8C8E-AC9C15BD24E7}"/>
              </a:ext>
            </a:extLst>
          </p:cNvPr>
          <p:cNvSpPr txBox="1"/>
          <p:nvPr/>
        </p:nvSpPr>
        <p:spPr>
          <a:xfrm>
            <a:off x="8625960" y="5122519"/>
            <a:ext cx="1350039" cy="6498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 3.1</a:t>
            </a:r>
          </a:p>
        </p:txBody>
      </p:sp>
      <p:sp>
        <p:nvSpPr>
          <p:cNvPr id="21" name="CuadroTexto 59">
            <a:extLst>
              <a:ext uri="{FF2B5EF4-FFF2-40B4-BE49-F238E27FC236}">
                <a16:creationId xmlns:a16="http://schemas.microsoft.com/office/drawing/2014/main" id="{91760BE9-4041-4167-ABDF-AD6D7D5CCB98}"/>
              </a:ext>
            </a:extLst>
          </p:cNvPr>
          <p:cNvSpPr txBox="1"/>
          <p:nvPr/>
        </p:nvSpPr>
        <p:spPr>
          <a:xfrm>
            <a:off x="8666922" y="6006211"/>
            <a:ext cx="1350039" cy="628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Medios indirectos 3.2</a:t>
            </a:r>
          </a:p>
        </p:txBody>
      </p:sp>
      <p:sp>
        <p:nvSpPr>
          <p:cNvPr id="22" name="CuadroTexto 40">
            <a:extLst>
              <a:ext uri="{FF2B5EF4-FFF2-40B4-BE49-F238E27FC236}">
                <a16:creationId xmlns:a16="http://schemas.microsoft.com/office/drawing/2014/main" id="{A5467101-41B2-475D-BF17-060443045D74}"/>
              </a:ext>
            </a:extLst>
          </p:cNvPr>
          <p:cNvSpPr txBox="1"/>
          <p:nvPr/>
        </p:nvSpPr>
        <p:spPr>
          <a:xfrm>
            <a:off x="7418485" y="429529"/>
            <a:ext cx="980080" cy="524918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3.1.1</a:t>
            </a:r>
          </a:p>
        </p:txBody>
      </p:sp>
      <p:sp>
        <p:nvSpPr>
          <p:cNvPr id="23" name="CuadroTexto 41">
            <a:extLst>
              <a:ext uri="{FF2B5EF4-FFF2-40B4-BE49-F238E27FC236}">
                <a16:creationId xmlns:a16="http://schemas.microsoft.com/office/drawing/2014/main" id="{2F54C554-721C-431D-A35F-18297F9AD20C}"/>
              </a:ext>
            </a:extLst>
          </p:cNvPr>
          <p:cNvSpPr txBox="1"/>
          <p:nvPr/>
        </p:nvSpPr>
        <p:spPr>
          <a:xfrm>
            <a:off x="8837748" y="429529"/>
            <a:ext cx="980080" cy="524919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3.2.1</a:t>
            </a:r>
          </a:p>
        </p:txBody>
      </p:sp>
      <p:sp>
        <p:nvSpPr>
          <p:cNvPr id="24" name="CuadroTexto 42">
            <a:extLst>
              <a:ext uri="{FF2B5EF4-FFF2-40B4-BE49-F238E27FC236}">
                <a16:creationId xmlns:a16="http://schemas.microsoft.com/office/drawing/2014/main" id="{5BBC3DD8-7B6A-4101-A09F-03061777F54D}"/>
              </a:ext>
            </a:extLst>
          </p:cNvPr>
          <p:cNvSpPr txBox="1"/>
          <p:nvPr/>
        </p:nvSpPr>
        <p:spPr>
          <a:xfrm>
            <a:off x="7418485" y="1273680"/>
            <a:ext cx="980080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3.1</a:t>
            </a:r>
          </a:p>
        </p:txBody>
      </p:sp>
      <p:sp>
        <p:nvSpPr>
          <p:cNvPr id="25" name="CuadroTexto 43">
            <a:extLst>
              <a:ext uri="{FF2B5EF4-FFF2-40B4-BE49-F238E27FC236}">
                <a16:creationId xmlns:a16="http://schemas.microsoft.com/office/drawing/2014/main" id="{B02E75B0-8996-467C-93E9-BFDD163B99E0}"/>
              </a:ext>
            </a:extLst>
          </p:cNvPr>
          <p:cNvSpPr txBox="1"/>
          <p:nvPr/>
        </p:nvSpPr>
        <p:spPr>
          <a:xfrm>
            <a:off x="8870018" y="1266299"/>
            <a:ext cx="980079" cy="534730"/>
          </a:xfrm>
          <a:prstGeom prst="rect">
            <a:avLst/>
          </a:prstGeom>
          <a:solidFill>
            <a:srgbClr val="CCCC00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800" dirty="0">
              <a:latin typeface="Adelle Sans" panose="02000503000000020004" pitchFamily="50" charset="0"/>
            </a:endParaRPr>
          </a:p>
          <a:p>
            <a:pPr algn="ctr"/>
            <a:r>
              <a:rPr lang="es-MX" sz="800" dirty="0">
                <a:latin typeface="Adelle Sans" panose="02000503000000020004" pitchFamily="50" charset="0"/>
              </a:rPr>
              <a:t>Fines indirectos 3.2</a:t>
            </a:r>
          </a:p>
        </p:txBody>
      </p: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id="{E7E6AB17-CDF4-41E6-8990-A0639568BF6D}"/>
              </a:ext>
            </a:extLst>
          </p:cNvPr>
          <p:cNvCxnSpPr>
            <a:stCxn id="12" idx="0"/>
            <a:endCxn id="14" idx="0"/>
          </p:cNvCxnSpPr>
          <p:nvPr/>
        </p:nvCxnSpPr>
        <p:spPr>
          <a:xfrm rot="5400000" flipH="1" flipV="1">
            <a:off x="6076796" y="701747"/>
            <a:ext cx="38409" cy="6369358"/>
          </a:xfrm>
          <a:prstGeom prst="bentConnector3">
            <a:avLst>
              <a:gd name="adj1" fmla="val 332888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D847C5F0-C834-4289-8A92-9B96BD990844}"/>
              </a:ext>
            </a:extLst>
          </p:cNvPr>
          <p:cNvCxnSpPr/>
          <p:nvPr/>
        </p:nvCxnSpPr>
        <p:spPr>
          <a:xfrm>
            <a:off x="6096000" y="3650761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EE327FA-835A-403B-8B9C-507CD1859272}"/>
              </a:ext>
            </a:extLst>
          </p:cNvPr>
          <p:cNvCxnSpPr/>
          <p:nvPr/>
        </p:nvCxnSpPr>
        <p:spPr>
          <a:xfrm>
            <a:off x="5672120" y="379940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C8B6DF6-96D1-4D20-BEA3-D9D338CFAED3}"/>
              </a:ext>
            </a:extLst>
          </p:cNvPr>
          <p:cNvCxnSpPr>
            <a:cxnSpLocks/>
          </p:cNvCxnSpPr>
          <p:nvPr/>
        </p:nvCxnSpPr>
        <p:spPr>
          <a:xfrm>
            <a:off x="2891022" y="487679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0B7A214F-6977-4444-BBF4-B7440A6DDF65}"/>
              </a:ext>
            </a:extLst>
          </p:cNvPr>
          <p:cNvCxnSpPr>
            <a:cxnSpLocks/>
          </p:cNvCxnSpPr>
          <p:nvPr/>
        </p:nvCxnSpPr>
        <p:spPr>
          <a:xfrm>
            <a:off x="2897526" y="573576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ED8DEE5D-07BE-4E71-A9DC-BB370B0BAA38}"/>
              </a:ext>
            </a:extLst>
          </p:cNvPr>
          <p:cNvCxnSpPr>
            <a:cxnSpLocks/>
          </p:cNvCxnSpPr>
          <p:nvPr/>
        </p:nvCxnSpPr>
        <p:spPr>
          <a:xfrm>
            <a:off x="5664030" y="484511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FF759F6-68C6-44E7-82CA-6F71D74E5E8B}"/>
              </a:ext>
            </a:extLst>
          </p:cNvPr>
          <p:cNvCxnSpPr>
            <a:cxnSpLocks/>
          </p:cNvCxnSpPr>
          <p:nvPr/>
        </p:nvCxnSpPr>
        <p:spPr>
          <a:xfrm>
            <a:off x="9305745" y="4827049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549A666-B210-4F7E-8860-818F3C747BB4}"/>
              </a:ext>
            </a:extLst>
          </p:cNvPr>
          <p:cNvCxnSpPr>
            <a:cxnSpLocks/>
          </p:cNvCxnSpPr>
          <p:nvPr/>
        </p:nvCxnSpPr>
        <p:spPr>
          <a:xfrm>
            <a:off x="9303882" y="580008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Conector: angular 33">
            <a:extLst>
              <a:ext uri="{FF2B5EF4-FFF2-40B4-BE49-F238E27FC236}">
                <a16:creationId xmlns:a16="http://schemas.microsoft.com/office/drawing/2014/main" id="{82DB6F2B-79DC-44DC-832B-85DF3E997A8B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76994" y="3307587"/>
            <a:ext cx="1005" cy="3628859"/>
          </a:xfrm>
          <a:prstGeom prst="bentConnector3">
            <a:avLst>
              <a:gd name="adj1" fmla="val -10063483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61FFC79-C820-4B0D-9AFF-B9540E67865B}"/>
              </a:ext>
            </a:extLst>
          </p:cNvPr>
          <p:cNvCxnSpPr>
            <a:cxnSpLocks/>
          </p:cNvCxnSpPr>
          <p:nvPr/>
        </p:nvCxnSpPr>
        <p:spPr>
          <a:xfrm>
            <a:off x="7418485" y="5013159"/>
            <a:ext cx="0" cy="130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id="{1C79E87B-463F-43E4-BFC3-C8A23599DAD5}"/>
              </a:ext>
            </a:extLst>
          </p:cNvPr>
          <p:cNvCxnSpPr>
            <a:cxnSpLocks/>
            <a:stCxn id="17" idx="2"/>
          </p:cNvCxnSpPr>
          <p:nvPr/>
        </p:nvCxnSpPr>
        <p:spPr>
          <a:xfrm rot="16200000" flipH="1">
            <a:off x="6455024" y="4988467"/>
            <a:ext cx="127910" cy="1693716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C47BA6F9-7145-4C11-86C7-C798667FB198}"/>
              </a:ext>
            </a:extLst>
          </p:cNvPr>
          <p:cNvCxnSpPr>
            <a:cxnSpLocks/>
          </p:cNvCxnSpPr>
          <p:nvPr/>
        </p:nvCxnSpPr>
        <p:spPr>
          <a:xfrm>
            <a:off x="7365837" y="578846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463AC54-F562-40E2-BA0B-47EA56BB00AB}"/>
              </a:ext>
            </a:extLst>
          </p:cNvPr>
          <p:cNvCxnSpPr>
            <a:cxnSpLocks/>
          </p:cNvCxnSpPr>
          <p:nvPr/>
        </p:nvCxnSpPr>
        <p:spPr>
          <a:xfrm>
            <a:off x="6518979" y="5899280"/>
            <a:ext cx="0" cy="1108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Conector: angular 38">
            <a:extLst>
              <a:ext uri="{FF2B5EF4-FFF2-40B4-BE49-F238E27FC236}">
                <a16:creationId xmlns:a16="http://schemas.microsoft.com/office/drawing/2014/main" id="{C4C70A3A-CD78-4E6D-8DC4-5AB73C70C735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91036" y="-123760"/>
            <a:ext cx="167001" cy="592642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160DBC1-3519-4C7F-9043-D5573F195759}"/>
              </a:ext>
            </a:extLst>
          </p:cNvPr>
          <p:cNvCxnSpPr>
            <a:cxnSpLocks/>
          </p:cNvCxnSpPr>
          <p:nvPr/>
        </p:nvCxnSpPr>
        <p:spPr>
          <a:xfrm>
            <a:off x="8831419" y="2729410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293840EE-6D66-4EA6-8327-64A836B1B038}"/>
              </a:ext>
            </a:extLst>
          </p:cNvPr>
          <p:cNvCxnSpPr>
            <a:cxnSpLocks/>
          </p:cNvCxnSpPr>
          <p:nvPr/>
        </p:nvCxnSpPr>
        <p:spPr>
          <a:xfrm>
            <a:off x="2911321" y="1842317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698E6513-CEFB-4BD5-A317-4FBAF0B0FB5B}"/>
              </a:ext>
            </a:extLst>
          </p:cNvPr>
          <p:cNvCxnSpPr>
            <a:cxnSpLocks/>
          </p:cNvCxnSpPr>
          <p:nvPr/>
        </p:nvCxnSpPr>
        <p:spPr>
          <a:xfrm>
            <a:off x="2903121" y="1067293"/>
            <a:ext cx="0" cy="2280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9B871389-3013-40A5-9663-CA44EE49D1AB}"/>
              </a:ext>
            </a:extLst>
          </p:cNvPr>
          <p:cNvCxnSpPr>
            <a:cxnSpLocks/>
          </p:cNvCxnSpPr>
          <p:nvPr/>
        </p:nvCxnSpPr>
        <p:spPr>
          <a:xfrm>
            <a:off x="6005616" y="1834988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E2ACCC0-CE9B-4F60-83A9-A47D78D5E9B0}"/>
              </a:ext>
            </a:extLst>
          </p:cNvPr>
          <p:cNvCxnSpPr>
            <a:cxnSpLocks/>
          </p:cNvCxnSpPr>
          <p:nvPr/>
        </p:nvCxnSpPr>
        <p:spPr>
          <a:xfrm>
            <a:off x="5966293" y="1002512"/>
            <a:ext cx="0" cy="2928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A42088E8-25A5-48A4-9700-2EC0B7CAF603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 rot="16200000" flipH="1">
            <a:off x="8478365" y="384606"/>
            <a:ext cx="311852" cy="1451533"/>
          </a:xfrm>
          <a:prstGeom prst="bentConnector3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43166209-1D48-41D7-838B-183E707A3C39}"/>
              </a:ext>
            </a:extLst>
          </p:cNvPr>
          <p:cNvCxnSpPr>
            <a:cxnSpLocks/>
          </p:cNvCxnSpPr>
          <p:nvPr/>
        </p:nvCxnSpPr>
        <p:spPr>
          <a:xfrm>
            <a:off x="7906555" y="1110372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AF9870BD-237A-48B9-918B-46EB1F2C4604}"/>
              </a:ext>
            </a:extLst>
          </p:cNvPr>
          <p:cNvCxnSpPr>
            <a:cxnSpLocks/>
          </p:cNvCxnSpPr>
          <p:nvPr/>
        </p:nvCxnSpPr>
        <p:spPr>
          <a:xfrm>
            <a:off x="9361241" y="968094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Conector: angular 47">
            <a:extLst>
              <a:ext uri="{FF2B5EF4-FFF2-40B4-BE49-F238E27FC236}">
                <a16:creationId xmlns:a16="http://schemas.microsoft.com/office/drawing/2014/main" id="{DAE17905-C1BA-4477-B8D8-EEA732E2F2C8}"/>
              </a:ext>
            </a:extLst>
          </p:cNvPr>
          <p:cNvCxnSpPr>
            <a:cxnSpLocks/>
            <a:stCxn id="24" idx="2"/>
          </p:cNvCxnSpPr>
          <p:nvPr/>
        </p:nvCxnSpPr>
        <p:spPr>
          <a:xfrm rot="16200000" flipH="1">
            <a:off x="8538744" y="1178191"/>
            <a:ext cx="172980" cy="1433418"/>
          </a:xfrm>
          <a:prstGeom prst="bentConnector2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AF91747-0432-4097-9406-7A8CC661BAF5}"/>
              </a:ext>
            </a:extLst>
          </p:cNvPr>
          <p:cNvCxnSpPr>
            <a:cxnSpLocks/>
          </p:cNvCxnSpPr>
          <p:nvPr/>
        </p:nvCxnSpPr>
        <p:spPr>
          <a:xfrm>
            <a:off x="6018753" y="2747138"/>
            <a:ext cx="0" cy="18664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D4A7306-93BB-4CEC-BF3C-9C446A16B8D5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8742903" y="1981391"/>
            <a:ext cx="3434" cy="1314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63F3472E-212D-4947-BD77-65CF59CBF459}"/>
              </a:ext>
            </a:extLst>
          </p:cNvPr>
          <p:cNvCxnSpPr>
            <a:cxnSpLocks/>
          </p:cNvCxnSpPr>
          <p:nvPr/>
        </p:nvCxnSpPr>
        <p:spPr>
          <a:xfrm>
            <a:off x="9333764" y="1772587"/>
            <a:ext cx="0" cy="19839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983FEEDE-E2C2-4DD5-A461-0B331F0EB38A}"/>
              </a:ext>
            </a:extLst>
          </p:cNvPr>
          <p:cNvCxnSpPr/>
          <p:nvPr/>
        </p:nvCxnSpPr>
        <p:spPr>
          <a:xfrm>
            <a:off x="6022066" y="2915930"/>
            <a:ext cx="0" cy="10623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4" name="Rectángulo 53">
            <a:extLst>
              <a:ext uri="{FF2B5EF4-FFF2-40B4-BE49-F238E27FC236}">
                <a16:creationId xmlns:a16="http://schemas.microsoft.com/office/drawing/2014/main" id="{B73A1231-3A5C-4666-9BEB-7B73AAE3E205}"/>
              </a:ext>
            </a:extLst>
          </p:cNvPr>
          <p:cNvSpPr/>
          <p:nvPr/>
        </p:nvSpPr>
        <p:spPr>
          <a:xfrm>
            <a:off x="30818" y="406549"/>
            <a:ext cx="170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delle Sans" panose="02000503000000020004" pitchFamily="50" charset="0"/>
              </a:rPr>
              <a:t>QR 18 Formato</a:t>
            </a:r>
          </a:p>
        </p:txBody>
      </p:sp>
      <p:sp>
        <p:nvSpPr>
          <p:cNvPr id="55" name="CuadroTexto 36">
            <a:extLst>
              <a:ext uri="{FF2B5EF4-FFF2-40B4-BE49-F238E27FC236}">
                <a16:creationId xmlns:a16="http://schemas.microsoft.com/office/drawing/2014/main" id="{EE5D4675-2427-4BA6-9024-502EE31EBFA6}"/>
              </a:ext>
            </a:extLst>
          </p:cNvPr>
          <p:cNvSpPr txBox="1"/>
          <p:nvPr/>
        </p:nvSpPr>
        <p:spPr>
          <a:xfrm>
            <a:off x="10542505" y="2972409"/>
            <a:ext cx="1350040" cy="59531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rgbClr val="00B050"/>
                </a:solidFill>
                <a:latin typeface="Adelle Sans" panose="02000503000000020004" pitchFamily="50" charset="0"/>
              </a:rPr>
              <a:t>Objetivo central</a:t>
            </a:r>
          </a:p>
        </p:txBody>
      </p:sp>
      <p:sp>
        <p:nvSpPr>
          <p:cNvPr id="56" name="Flecha: a la derecha 55">
            <a:extLst>
              <a:ext uri="{FF2B5EF4-FFF2-40B4-BE49-F238E27FC236}">
                <a16:creationId xmlns:a16="http://schemas.microsoft.com/office/drawing/2014/main" id="{A77205A1-386D-48C5-B546-36E8B5A90C3C}"/>
              </a:ext>
            </a:extLst>
          </p:cNvPr>
          <p:cNvSpPr/>
          <p:nvPr/>
        </p:nvSpPr>
        <p:spPr>
          <a:xfrm>
            <a:off x="9955698" y="3101051"/>
            <a:ext cx="755981" cy="4084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57" name="CuadroTexto 38">
            <a:extLst>
              <a:ext uri="{FF2B5EF4-FFF2-40B4-BE49-F238E27FC236}">
                <a16:creationId xmlns:a16="http://schemas.microsoft.com/office/drawing/2014/main" id="{4D561BDC-918E-402D-828A-F4394B52D22F}"/>
              </a:ext>
            </a:extLst>
          </p:cNvPr>
          <p:cNvSpPr txBox="1"/>
          <p:nvPr/>
        </p:nvSpPr>
        <p:spPr>
          <a:xfrm>
            <a:off x="10688009" y="4076583"/>
            <a:ext cx="1350040" cy="59531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delle Sans" panose="02000503000000020004" pitchFamily="50" charset="0"/>
              </a:rPr>
              <a:t>Estrategias</a:t>
            </a:r>
          </a:p>
        </p:txBody>
      </p:sp>
      <p:sp>
        <p:nvSpPr>
          <p:cNvPr id="58" name="Flecha: a la derecha 57">
            <a:extLst>
              <a:ext uri="{FF2B5EF4-FFF2-40B4-BE49-F238E27FC236}">
                <a16:creationId xmlns:a16="http://schemas.microsoft.com/office/drawing/2014/main" id="{10D6007E-EE16-4D74-9843-B838C58663F2}"/>
              </a:ext>
            </a:extLst>
          </p:cNvPr>
          <p:cNvSpPr/>
          <p:nvPr/>
        </p:nvSpPr>
        <p:spPr>
          <a:xfrm>
            <a:off x="10021905" y="4127887"/>
            <a:ext cx="734321" cy="40701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59" name="CuadroTexto 40">
            <a:extLst>
              <a:ext uri="{FF2B5EF4-FFF2-40B4-BE49-F238E27FC236}">
                <a16:creationId xmlns:a16="http://schemas.microsoft.com/office/drawing/2014/main" id="{C172371B-94D9-43B9-A8DD-9DC0400668A5}"/>
              </a:ext>
            </a:extLst>
          </p:cNvPr>
          <p:cNvSpPr txBox="1"/>
          <p:nvPr/>
        </p:nvSpPr>
        <p:spPr>
          <a:xfrm>
            <a:off x="10675545" y="5290299"/>
            <a:ext cx="1350040" cy="59531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accent4"/>
                </a:solidFill>
                <a:latin typeface="Adelle Sans" panose="02000503000000020004" pitchFamily="50" charset="0"/>
              </a:rPr>
              <a:t>Líneas de acción</a:t>
            </a:r>
          </a:p>
        </p:txBody>
      </p:sp>
      <p:sp>
        <p:nvSpPr>
          <p:cNvPr id="60" name="Flecha: a la derecha 59">
            <a:extLst>
              <a:ext uri="{FF2B5EF4-FFF2-40B4-BE49-F238E27FC236}">
                <a16:creationId xmlns:a16="http://schemas.microsoft.com/office/drawing/2014/main" id="{F405E442-893E-43FA-B622-F59CF74EE50A}"/>
              </a:ext>
            </a:extLst>
          </p:cNvPr>
          <p:cNvSpPr/>
          <p:nvPr/>
        </p:nvSpPr>
        <p:spPr>
          <a:xfrm>
            <a:off x="10052745" y="5417890"/>
            <a:ext cx="818406" cy="40701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  <p:sp>
        <p:nvSpPr>
          <p:cNvPr id="61" name="CuadroTexto 42">
            <a:extLst>
              <a:ext uri="{FF2B5EF4-FFF2-40B4-BE49-F238E27FC236}">
                <a16:creationId xmlns:a16="http://schemas.microsoft.com/office/drawing/2014/main" id="{F63B05C5-1577-4F6E-9762-EA2EA31A3E1D}"/>
              </a:ext>
            </a:extLst>
          </p:cNvPr>
          <p:cNvSpPr txBox="1"/>
          <p:nvPr/>
        </p:nvSpPr>
        <p:spPr>
          <a:xfrm>
            <a:off x="10526682" y="2020377"/>
            <a:ext cx="1672694" cy="76967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chemeClr val="accent5"/>
                </a:solidFill>
                <a:latin typeface="Adelle Sans" panose="02000503000000020004" pitchFamily="50" charset="0"/>
              </a:rPr>
              <a:t>Fin o logros esperados</a:t>
            </a:r>
          </a:p>
        </p:txBody>
      </p:sp>
      <p:sp>
        <p:nvSpPr>
          <p:cNvPr id="62" name="Flecha: a la derecha 61">
            <a:extLst>
              <a:ext uri="{FF2B5EF4-FFF2-40B4-BE49-F238E27FC236}">
                <a16:creationId xmlns:a16="http://schemas.microsoft.com/office/drawing/2014/main" id="{3E333920-9E02-4727-8A8B-B81E69939ED9}"/>
              </a:ext>
            </a:extLst>
          </p:cNvPr>
          <p:cNvSpPr/>
          <p:nvPr/>
        </p:nvSpPr>
        <p:spPr>
          <a:xfrm>
            <a:off x="9955699" y="2204338"/>
            <a:ext cx="755980" cy="428596"/>
          </a:xfrm>
          <a:prstGeom prst="rightArrow">
            <a:avLst/>
          </a:prstGeom>
          <a:solidFill>
            <a:srgbClr val="E5F5FF"/>
          </a:solidFill>
          <a:ln>
            <a:solidFill>
              <a:srgbClr val="E5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MX" sz="1100"/>
          </a:p>
        </p:txBody>
      </p:sp>
    </p:spTree>
    <p:extLst>
      <p:ext uri="{BB962C8B-B14F-4D97-AF65-F5344CB8AC3E}">
        <p14:creationId xmlns:p14="http://schemas.microsoft.com/office/powerpoint/2010/main" val="1432499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323</Words>
  <Application>Microsoft Office PowerPoint</Application>
  <PresentationFormat>Panorámica</PresentationFormat>
  <Paragraphs>129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Adelle Sans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27</cp:revision>
  <dcterms:created xsi:type="dcterms:W3CDTF">2021-09-14T19:45:42Z</dcterms:created>
  <dcterms:modified xsi:type="dcterms:W3CDTF">2021-09-15T17:10:15Z</dcterms:modified>
</cp:coreProperties>
</file>